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sldIdLst>
    <p:sldId id="256" r:id="rId2"/>
    <p:sldId id="257" r:id="rId3"/>
    <p:sldId id="286" r:id="rId4"/>
    <p:sldId id="275" r:id="rId5"/>
    <p:sldId id="287" r:id="rId6"/>
    <p:sldId id="276" r:id="rId7"/>
    <p:sldId id="289" r:id="rId8"/>
    <p:sldId id="274" r:id="rId9"/>
    <p:sldId id="277" r:id="rId10"/>
    <p:sldId id="278" r:id="rId11"/>
    <p:sldId id="279" r:id="rId12"/>
    <p:sldId id="283" r:id="rId13"/>
    <p:sldId id="284" r:id="rId14"/>
    <p:sldId id="285" r:id="rId15"/>
    <p:sldId id="271" r:id="rId16"/>
    <p:sldId id="290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2A6"/>
    <a:srgbClr val="42A6B0"/>
    <a:srgbClr val="4994B5"/>
    <a:srgbClr val="2883D6"/>
    <a:srgbClr val="B3C3D2"/>
    <a:srgbClr val="1D7893"/>
    <a:srgbClr val="E5F2DC"/>
    <a:srgbClr val="60D6AC"/>
    <a:srgbClr val="61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779" autoAdjust="0"/>
    <p:restoredTop sz="94660"/>
  </p:normalViewPr>
  <p:slideViewPr>
    <p:cSldViewPr snapToGrid="0">
      <p:cViewPr>
        <p:scale>
          <a:sx n="90" d="100"/>
          <a:sy n="90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Evolution</a:t>
            </a:r>
            <a:r>
              <a:rPr lang="fr-FR" baseline="0" dirty="0" smtClean="0"/>
              <a:t> effectif enfant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628700965797136"/>
          <c:y val="0.25591873015184069"/>
          <c:w val="0.86774712931561049"/>
          <c:h val="0.447485568263200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9</c:v>
                </c:pt>
                <c:pt idx="1">
                  <c:v>11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VEILLEURS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1">
                  <c:v>0</c:v>
                </c:pt>
                <c:pt idx="2">
                  <c:v>11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LOUX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1">
                  <c:v>22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7226808"/>
        <c:axId val="337225632"/>
      </c:barChart>
      <c:dateAx>
        <c:axId val="33722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7225632"/>
        <c:crosses val="autoZero"/>
        <c:auto val="0"/>
        <c:lblOffset val="100"/>
        <c:baseTimeUnit val="days"/>
      </c:dateAx>
      <c:valAx>
        <c:axId val="33722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722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14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4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83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2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175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25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99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43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17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1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46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77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86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2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501-3421-4A3D-8DC0-2BC75503143F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215280-6BA0-491D-BF3E-45D2D18FF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15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7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uveau.eedf.fr/calendrier/" TargetMode="External"/><Relationship Id="rId2" Type="http://schemas.openxmlformats.org/officeDocument/2006/relationships/hyperlink" Target="fuveau.eedf.fr/calendrie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veau.eedf.fr/photos/" TargetMode="External"/><Relationship Id="rId2" Type="http://schemas.openxmlformats.org/officeDocument/2006/relationships/hyperlink" Target="fuveau.eedf.fr/calendrie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80299F9-2ABD-0548-F7FF-2FA06052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49" t="14348" r="39276" b="53768"/>
          <a:stretch/>
        </p:blipFill>
        <p:spPr>
          <a:xfrm>
            <a:off x="198784" y="0"/>
            <a:ext cx="1579022" cy="16270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8D86C5A-B56C-49F5-514E-EF399AED42CE}"/>
              </a:ext>
            </a:extLst>
          </p:cNvPr>
          <p:cNvSpPr/>
          <p:nvPr/>
        </p:nvSpPr>
        <p:spPr>
          <a:xfrm>
            <a:off x="2490308" y="417379"/>
            <a:ext cx="7259842" cy="792335"/>
          </a:xfrm>
          <a:prstGeom prst="rect">
            <a:avLst/>
          </a:prstGeom>
          <a:solidFill>
            <a:srgbClr val="1CB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APL EEDF FUVEAU </a:t>
            </a:r>
            <a:r>
              <a:rPr lang="fr-FR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du </a:t>
            </a: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11 </a:t>
            </a:r>
            <a:r>
              <a:rPr lang="fr-FR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Nov. </a:t>
            </a: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2022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56" y="5909641"/>
            <a:ext cx="5711964" cy="999746"/>
          </a:xfrm>
          <a:prstGeom prst="rect">
            <a:avLst/>
          </a:prstGeom>
        </p:spPr>
      </p:pic>
      <p:pic>
        <p:nvPicPr>
          <p:cNvPr id="8" name="Image 7" descr="Une image contenant arbre, extérieur, clôture">
            <a:extLst>
              <a:ext uri="{FF2B5EF4-FFF2-40B4-BE49-F238E27FC236}">
                <a16:creationId xmlns="" xmlns:a16="http://schemas.microsoft.com/office/drawing/2014/main" id="{99C7C222-A281-5271-3A0F-0592010078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43" t="18405" r="19496" b="26136"/>
          <a:stretch/>
        </p:blipFill>
        <p:spPr>
          <a:xfrm>
            <a:off x="1081874" y="1765066"/>
            <a:ext cx="9843952" cy="38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128789" y="260061"/>
            <a:ext cx="9916731" cy="135687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Les Scouts participent à des activités qui ont pour but de favoriser leur développement </a:t>
            </a:r>
            <a:r>
              <a:rPr lang="fr-FR" sz="2000" dirty="0" smtClean="0">
                <a:solidFill>
                  <a:schemeClr val="tx1"/>
                </a:solidFill>
              </a:rPr>
              <a:t>physique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smtClean="0">
                <a:solidFill>
                  <a:schemeClr val="tx1"/>
                </a:solidFill>
              </a:rPr>
              <a:t>intellectuel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smtClean="0">
                <a:solidFill>
                  <a:schemeClr val="tx1"/>
                </a:solidFill>
              </a:rPr>
              <a:t>affectif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smtClean="0">
                <a:solidFill>
                  <a:schemeClr val="tx1"/>
                </a:solidFill>
              </a:rPr>
              <a:t>social</a:t>
            </a:r>
            <a:r>
              <a:rPr lang="fr-FR" sz="2000" dirty="0" smtClean="0">
                <a:solidFill>
                  <a:schemeClr val="bg1"/>
                </a:solidFill>
              </a:rPr>
              <a:t> et spirituel.</a:t>
            </a:r>
            <a:br>
              <a:rPr lang="fr-FR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Ainsi ils apprennent à devenir plus autonomes et plus responsables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« </a:t>
            </a:r>
            <a:r>
              <a:rPr lang="fr-FR" sz="2000" dirty="0" smtClean="0">
                <a:solidFill>
                  <a:schemeClr val="tx1"/>
                </a:solidFill>
              </a:rPr>
              <a:t>L’HABIT doit faire le moine</a:t>
            </a:r>
            <a:r>
              <a:rPr lang="fr-FR" sz="2000" dirty="0" smtClean="0">
                <a:solidFill>
                  <a:schemeClr val="bg1"/>
                </a:solidFill>
              </a:rPr>
              <a:t> »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072" t="2333" r="27083" b="4539"/>
          <a:stretch/>
        </p:blipFill>
        <p:spPr>
          <a:xfrm rot="5400000">
            <a:off x="2110588" y="1850003"/>
            <a:ext cx="2542336" cy="2525608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476" t="11235" r="24605" b="6740"/>
          <a:stretch/>
        </p:blipFill>
        <p:spPr>
          <a:xfrm rot="5400000">
            <a:off x="244572" y="4073926"/>
            <a:ext cx="2762253" cy="2533649"/>
          </a:xfrm>
          <a:prstGeom prst="ellipse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58" t="1884" r="30146" b="8948"/>
          <a:stretch/>
        </p:blipFill>
        <p:spPr>
          <a:xfrm rot="5400000">
            <a:off x="5545921" y="1801739"/>
            <a:ext cx="2436435" cy="2341506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956" t="-5123" r="15997" b="10146"/>
          <a:stretch/>
        </p:blipFill>
        <p:spPr>
          <a:xfrm rot="5400000">
            <a:off x="3856388" y="4146551"/>
            <a:ext cx="2709515" cy="2607907"/>
          </a:xfrm>
          <a:prstGeom prst="ellipse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653" t="5733" r="27255" b="10389"/>
          <a:stretch/>
        </p:blipFill>
        <p:spPr>
          <a:xfrm rot="5400000">
            <a:off x="7240797" y="3978826"/>
            <a:ext cx="2705103" cy="2590801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965" t="4291" r="24301"/>
          <a:stretch/>
        </p:blipFill>
        <p:spPr>
          <a:xfrm rot="5400000">
            <a:off x="9366674" y="1871857"/>
            <a:ext cx="2609847" cy="2549412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52" y="6501960"/>
            <a:ext cx="2517555" cy="4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42F779A-A425-25E1-1D2C-58576D0D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769" y="902303"/>
            <a:ext cx="2857500" cy="1579017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fr-FR" sz="9600" dirty="0" smtClean="0">
                <a:solidFill>
                  <a:schemeClr val="bg1"/>
                </a:solidFill>
              </a:rPr>
              <a:t>Je </a:t>
            </a:r>
            <a:r>
              <a:rPr lang="fr-FR" sz="9600" dirty="0">
                <a:solidFill>
                  <a:schemeClr val="bg1"/>
                </a:solidFill>
              </a:rPr>
              <a:t>respecte mon corps </a:t>
            </a:r>
            <a:endParaRPr lang="fr-FR" sz="9600" dirty="0" smtClean="0">
              <a:solidFill>
                <a:schemeClr val="bg1"/>
              </a:solidFill>
            </a:endParaRPr>
          </a:p>
          <a:p>
            <a:pPr lvl="1"/>
            <a:r>
              <a:rPr lang="fr-FR" sz="9600" dirty="0" smtClean="0">
                <a:solidFill>
                  <a:schemeClr val="bg1"/>
                </a:solidFill>
              </a:rPr>
              <a:t>et </a:t>
            </a:r>
            <a:r>
              <a:rPr lang="fr-FR" sz="9600" dirty="0">
                <a:solidFill>
                  <a:schemeClr val="bg1"/>
                </a:solidFill>
              </a:rPr>
              <a:t>le corps des autres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3604017" y="973040"/>
            <a:ext cx="3562533" cy="69228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u="sng" dirty="0" smtClean="0">
                <a:solidFill>
                  <a:schemeClr val="bg1"/>
                </a:solidFill>
              </a:rPr>
              <a:t>Développement physique </a:t>
            </a:r>
          </a:p>
          <a:p>
            <a:pPr algn="ctr"/>
            <a:r>
              <a:rPr lang="fr-FR" sz="2000" u="sng" dirty="0" smtClean="0">
                <a:solidFill>
                  <a:schemeClr val="bg1"/>
                </a:solidFill>
              </a:rPr>
              <a:t>images EEDFUVEAU </a:t>
            </a:r>
            <a:r>
              <a:rPr lang="fr-FR" sz="2000" u="sng" dirty="0">
                <a:solidFill>
                  <a:schemeClr val="bg1"/>
                </a:solidFill>
              </a:rPr>
              <a:t>: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2050" name="Picture 2" descr="Les EEDF se forment aux 1ers secour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32" t="1012"/>
          <a:stretch/>
        </p:blipFill>
        <p:spPr bwMode="auto">
          <a:xfrm>
            <a:off x="8822029" y="4383821"/>
            <a:ext cx="3125496" cy="247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22028" y="3552824"/>
            <a:ext cx="3125496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sz="2400" dirty="0">
                <a:solidFill>
                  <a:schemeClr val="bg1"/>
                </a:solidFill>
              </a:rPr>
              <a:t>Je suis </a:t>
            </a:r>
            <a:r>
              <a:rPr lang="fr-FR" sz="2400" dirty="0" smtClean="0">
                <a:solidFill>
                  <a:schemeClr val="bg1"/>
                </a:solidFill>
              </a:rPr>
              <a:t>formé aux </a:t>
            </a:r>
            <a:endParaRPr lang="fr-FR" sz="2400" dirty="0">
              <a:solidFill>
                <a:schemeClr val="bg1"/>
              </a:solidFill>
            </a:endParaRPr>
          </a:p>
          <a:p>
            <a:pPr lvl="1"/>
            <a:r>
              <a:rPr lang="fr-FR" sz="2400" dirty="0">
                <a:solidFill>
                  <a:schemeClr val="bg1"/>
                </a:solidFill>
              </a:rPr>
              <a:t>premiers secours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3643" y="2481320"/>
            <a:ext cx="340328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sz="2400" dirty="0">
                <a:solidFill>
                  <a:schemeClr val="bg1"/>
                </a:solidFill>
              </a:rPr>
              <a:t>Je connais les règles </a:t>
            </a:r>
            <a:r>
              <a:rPr lang="fr-FR" sz="2400" dirty="0" smtClean="0">
                <a:solidFill>
                  <a:schemeClr val="bg1"/>
                </a:solidFill>
              </a:rPr>
              <a:t>de </a:t>
            </a:r>
            <a:r>
              <a:rPr lang="fr-FR" sz="2400" dirty="0">
                <a:solidFill>
                  <a:schemeClr val="bg1"/>
                </a:solidFill>
              </a:rPr>
              <a:t>sécurité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95240" y="138547"/>
            <a:ext cx="49266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J’identifie et je développe </a:t>
            </a:r>
            <a:r>
              <a:rPr lang="fr-FR" dirty="0" smtClean="0">
                <a:solidFill>
                  <a:schemeClr val="bg1"/>
                </a:solidFill>
              </a:rPr>
              <a:t>mes</a:t>
            </a:r>
          </a:p>
          <a:p>
            <a:pPr lvl="1"/>
            <a:r>
              <a:rPr lang="fr-FR" dirty="0" smtClean="0">
                <a:solidFill>
                  <a:schemeClr val="bg1"/>
                </a:solidFill>
              </a:rPr>
              <a:t>capacités </a:t>
            </a:r>
            <a:r>
              <a:rPr lang="fr-FR" dirty="0">
                <a:solidFill>
                  <a:schemeClr val="bg1"/>
                </a:solidFill>
              </a:rPr>
              <a:t>physiques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43" b="19088"/>
          <a:stretch/>
        </p:blipFill>
        <p:spPr>
          <a:xfrm>
            <a:off x="3683643" y="3312317"/>
            <a:ext cx="3403283" cy="2922931"/>
          </a:xfrm>
          <a:prstGeom prst="rect">
            <a:avLst/>
          </a:prstGeom>
        </p:spPr>
      </p:pic>
      <p:pic>
        <p:nvPicPr>
          <p:cNvPr id="2052" name="Picture 4" descr="https://lh3.googleusercontent.com/9pLwTZn5PHaEpYkWpjjg82gxtx5REiQ4J9EFo9A3YDr_lolmkVk9MRKoMJ1FDjFRyfPHBEwzMDuJv7rI-ERwYzcBmCXnHeebk7jUCZs3fCocxau-yDKiGndJKBiGuIKFueKbhDVDDhblfagJgqapusGp3WKNZ0cO0pbOSFbFevMn1yjeOI_kQwEyE6f3MbHbfaVOPnMjcU1H6mIzIDOtIgHKeW1Ui2QDFQL_0baLwq2EBPphSmXXlLdE8Fy7-fOcYqMOgtB2je3Mf3Fit1WeBYvdjS5Wz4S10mgWlWsoQLZZKck2dadPqaHVDrEZWqnsISVmOyBMAn8h0Z4g6JdMJaKoxi7qOOjdK6GkVEIDQb5eStyvNnBs5YLMEugigz1XQEzNkMMBtaBqSdDUSDanaxkc6w9TJCVOxVSWyS_f9tzByzWX-Tcqh4OZKLX_4vWCTKfrpUATgYDMrFhcUWmujf_jcLdSUH6RUDvjxGp9N3JndnxGJ51y8YHJ8rJTKWPZiCXaYscAUyLWFzb-FYll9JXbJsOMgQaRBxU4bBYB3tg0Nw3lcsdvwYXt9fexT6hM7YItOgOvpg6m60FInptcH555o3WAD-VO8i7Y0zZegvygSgd8uuOCD9eHLiRIolDPocZklOdlEemUSy8LVZju8PXo8Gg4wqWQyM3Ak0CQYAct2Cfrjx1aL-2Pldmyn88sqtm24fok335FsRVDzvZmNgyOoi0ZODSet5xt5yWh0oAb3x9XPg8SmaVzDQti5MvTQqEaMDGanGP1OPpzGSbI4HsViy2vJTg9dOj7bibom6TDMVYWiRvwscIpQKSCf48sScjgmlmjL9iJtA-x6G0tMwBpYROSyAz4Wf-TtaTz_ge73yGQkjOABtkBrNUVQoRRIhtbODU9mpwCMUucuhTi7s9ktzYro0BRnXJaAC1oq3znbrdqkr0ZBnBNNXF0n6N2e0w60j9_RIw5nku4mw065QhxF7ycCU1iJy8KEZSW4ljHzGncIGZZH88=w480-h640-no?authuser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3" t="25142" r="27496" b="4233"/>
          <a:stretch/>
        </p:blipFill>
        <p:spPr bwMode="auto">
          <a:xfrm>
            <a:off x="617830" y="2481320"/>
            <a:ext cx="28575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965" t="4291" r="24301"/>
          <a:stretch/>
        </p:blipFill>
        <p:spPr>
          <a:xfrm rot="5400000">
            <a:off x="-185910" y="-122854"/>
            <a:ext cx="1607480" cy="1570256"/>
          </a:xfrm>
          <a:prstGeom prst="ellipse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2" t="22348" r="21032" b="30892"/>
          <a:stretch/>
        </p:blipFill>
        <p:spPr>
          <a:xfrm>
            <a:off x="7295239" y="740790"/>
            <a:ext cx="4926630" cy="256102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754" y="6339930"/>
            <a:ext cx="3547865" cy="6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42F779A-A425-25E1-1D2C-58576D0D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430" y="1393690"/>
            <a:ext cx="2914432" cy="639076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fr-FR" sz="7400" dirty="0">
                <a:solidFill>
                  <a:schemeClr val="tx1"/>
                </a:solidFill>
              </a:rPr>
              <a:t>Je partage </a:t>
            </a:r>
            <a:r>
              <a:rPr lang="fr-FR" sz="7400" dirty="0" smtClean="0">
                <a:solidFill>
                  <a:schemeClr val="tx1"/>
                </a:solidFill>
              </a:rPr>
              <a:t>mes talents/mes qualités</a:t>
            </a:r>
            <a:endParaRPr lang="fr-FR" sz="7400" dirty="0">
              <a:solidFill>
                <a:schemeClr val="tx1"/>
              </a:solidFill>
            </a:endParaRP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3128256" y="604485"/>
            <a:ext cx="3562533" cy="69228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u="sng" dirty="0" smtClean="0">
                <a:solidFill>
                  <a:schemeClr val="bg1"/>
                </a:solidFill>
              </a:rPr>
              <a:t>Développement affe</a:t>
            </a:r>
            <a:r>
              <a:rPr lang="fr-FR" sz="2000" b="1" u="sng" dirty="0">
                <a:solidFill>
                  <a:schemeClr val="bg1"/>
                </a:solidFill>
              </a:rPr>
              <a:t>c</a:t>
            </a:r>
            <a:r>
              <a:rPr lang="fr-FR" sz="2000" b="1" u="sng" dirty="0" smtClean="0">
                <a:solidFill>
                  <a:schemeClr val="bg1"/>
                </a:solidFill>
              </a:rPr>
              <a:t>tif</a:t>
            </a:r>
          </a:p>
          <a:p>
            <a:pPr algn="ctr"/>
            <a:r>
              <a:rPr lang="fr-FR" sz="2000" u="sng" dirty="0" smtClean="0">
                <a:solidFill>
                  <a:schemeClr val="bg1"/>
                </a:solidFill>
              </a:rPr>
              <a:t>images EEDFUVEAU </a:t>
            </a:r>
            <a:r>
              <a:rPr lang="fr-FR" sz="2000" u="sng" dirty="0">
                <a:solidFill>
                  <a:schemeClr val="bg1"/>
                </a:solidFill>
              </a:rPr>
              <a:t>: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06008" y="4637089"/>
            <a:ext cx="3125496" cy="20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660841" y="4010145"/>
            <a:ext cx="312549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J’apprends à recevoir les émotions des autres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4147" y="2758028"/>
            <a:ext cx="299310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sz="2400" dirty="0"/>
              <a:t>Je partage aussi mes limites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4328" y="53815"/>
            <a:ext cx="492662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Je partage ce que je ressens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03"/>
          <a:stretch/>
        </p:blipFill>
        <p:spPr>
          <a:xfrm>
            <a:off x="3634148" y="3608944"/>
            <a:ext cx="2993102" cy="2095063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9" t="576" r="36042" b="14440"/>
          <a:stretch/>
        </p:blipFill>
        <p:spPr bwMode="auto">
          <a:xfrm>
            <a:off x="397496" y="2013744"/>
            <a:ext cx="2914431" cy="231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12" t="36449"/>
          <a:stretch/>
        </p:blipFill>
        <p:spPr>
          <a:xfrm>
            <a:off x="6754328" y="423147"/>
            <a:ext cx="4896760" cy="35103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28" y="-170431"/>
            <a:ext cx="1390515" cy="144249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118" y="6061880"/>
            <a:ext cx="5937160" cy="7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42F779A-A425-25E1-1D2C-58576D0D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990" y="1533937"/>
            <a:ext cx="2914432" cy="639076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marL="457200" lvl="1" indent="0" algn="ctr">
              <a:buNone/>
            </a:pPr>
            <a:r>
              <a:rPr lang="fr-FR" sz="6400" dirty="0">
                <a:solidFill>
                  <a:schemeClr val="tx1"/>
                </a:solidFill>
              </a:rPr>
              <a:t>Je respecte </a:t>
            </a:r>
            <a:r>
              <a:rPr lang="fr-FR" sz="6400" dirty="0" smtClean="0">
                <a:solidFill>
                  <a:schemeClr val="tx1"/>
                </a:solidFill>
              </a:rPr>
              <a:t>les différences de chacun</a:t>
            </a:r>
            <a:endParaRPr lang="fr-FR" sz="6400" dirty="0">
              <a:solidFill>
                <a:schemeClr val="tx1"/>
              </a:solidFill>
            </a:endParaRP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2801196" y="454173"/>
            <a:ext cx="3562533" cy="69228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u="sng" dirty="0" smtClean="0">
                <a:solidFill>
                  <a:schemeClr val="bg1"/>
                </a:solidFill>
              </a:rPr>
              <a:t>Développement social</a:t>
            </a:r>
          </a:p>
          <a:p>
            <a:pPr algn="ctr"/>
            <a:r>
              <a:rPr lang="fr-FR" sz="2000" u="sng" dirty="0" smtClean="0">
                <a:solidFill>
                  <a:schemeClr val="bg1"/>
                </a:solidFill>
              </a:rPr>
              <a:t>images EEDFUVEAU </a:t>
            </a:r>
            <a:r>
              <a:rPr lang="fr-FR" sz="2000" u="sng" dirty="0">
                <a:solidFill>
                  <a:schemeClr val="bg1"/>
                </a:solidFill>
              </a:rPr>
              <a:t>: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22352" y="4344789"/>
            <a:ext cx="5240860" cy="236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90448" y="6058923"/>
            <a:ext cx="312549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Je rends service à la communauté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70626" y="1380750"/>
            <a:ext cx="299310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sz="1600" dirty="0"/>
              <a:t>Je suis capable de prendre </a:t>
            </a:r>
            <a:r>
              <a:rPr lang="fr-FR" sz="1600" dirty="0" smtClean="0"/>
              <a:t>des responsabilités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6561144" y="181485"/>
            <a:ext cx="492662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Je communique en respectant l’autre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82" y="2211747"/>
            <a:ext cx="3014847" cy="401979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550" y="2173013"/>
            <a:ext cx="2914432" cy="38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144" y="596248"/>
            <a:ext cx="4926629" cy="36949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90" y="-178545"/>
            <a:ext cx="1622007" cy="16337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6" y="6314232"/>
            <a:ext cx="4214854" cy="5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91" y="3990860"/>
            <a:ext cx="4849232" cy="272526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42F779A-A425-25E1-1D2C-58576D0D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2349" y="511161"/>
            <a:ext cx="2914432" cy="639076"/>
          </a:xfrm>
          <a:solidFill>
            <a:schemeClr val="accent1"/>
          </a:solidFill>
        </p:spPr>
        <p:txBody>
          <a:bodyPr>
            <a:normAutofit fontScale="32500" lnSpcReduction="20000"/>
          </a:bodyPr>
          <a:lstStyle/>
          <a:p>
            <a:pPr lvl="1"/>
            <a:r>
              <a:rPr lang="fr-FR" sz="6400" dirty="0">
                <a:solidFill>
                  <a:schemeClr val="tx1"/>
                </a:solidFill>
              </a:rPr>
              <a:t>Je développe ma curiosité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1773808" y="527950"/>
            <a:ext cx="3818024" cy="863616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u="sng" dirty="0" smtClean="0">
                <a:solidFill>
                  <a:schemeClr val="bg1"/>
                </a:solidFill>
              </a:rPr>
              <a:t>Développement intellectuel</a:t>
            </a:r>
          </a:p>
          <a:p>
            <a:pPr algn="ctr"/>
            <a:r>
              <a:rPr lang="fr-FR" sz="2000" u="sng" dirty="0" smtClean="0">
                <a:solidFill>
                  <a:schemeClr val="bg1"/>
                </a:solidFill>
              </a:rPr>
              <a:t>images EEDFUVEAU </a:t>
            </a:r>
            <a:r>
              <a:rPr lang="fr-FR" sz="2000" u="sng" dirty="0">
                <a:solidFill>
                  <a:schemeClr val="bg1"/>
                </a:solidFill>
              </a:rPr>
              <a:t>: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5049" y="4702060"/>
            <a:ext cx="1628367" cy="21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56116" y="4089871"/>
            <a:ext cx="312549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Je suis capable de camper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6116" y="235563"/>
            <a:ext cx="29931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sz="1600" dirty="0"/>
              <a:t>Je transmets aux autres ce que je sais faire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9591" y="3990860"/>
            <a:ext cx="257577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1"/>
            <a:r>
              <a:rPr lang="fr-FR" dirty="0"/>
              <a:t>Je prends soin de la nature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8" t="7467" r="6983" b="30698"/>
          <a:stretch/>
        </p:blipFill>
        <p:spPr>
          <a:xfrm>
            <a:off x="5756116" y="820338"/>
            <a:ext cx="2993103" cy="3122534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59" b="33339"/>
          <a:stretch/>
        </p:blipFill>
        <p:spPr bwMode="auto">
          <a:xfrm>
            <a:off x="593490" y="1703031"/>
            <a:ext cx="4635333" cy="21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25759" y="3188862"/>
            <a:ext cx="2525050" cy="6463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dirty="0"/>
              <a:t>Je fabrique des </a:t>
            </a:r>
            <a:r>
              <a:rPr lang="fr-FR" dirty="0" smtClean="0"/>
              <a:t>choses</a:t>
            </a:r>
          </a:p>
          <a:p>
            <a:r>
              <a:rPr lang="fr-FR" dirty="0" smtClean="0"/>
              <a:t> </a:t>
            </a:r>
            <a:r>
              <a:rPr lang="fr-FR" dirty="0"/>
              <a:t>avec mes mains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041" y="-29676"/>
            <a:ext cx="1802566" cy="18831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36" t="25039" r="28425" b="9632"/>
          <a:stretch/>
        </p:blipFill>
        <p:spPr>
          <a:xfrm>
            <a:off x="9050006" y="1159141"/>
            <a:ext cx="3059119" cy="31810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7115">
            <a:off x="8678818" y="5297759"/>
            <a:ext cx="3193410" cy="8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èche : droite 15">
            <a:extLst>
              <a:ext uri="{FF2B5EF4-FFF2-40B4-BE49-F238E27FC236}">
                <a16:creationId xmlns="" xmlns:a16="http://schemas.microsoft.com/office/drawing/2014/main" id="{2FB25797-0D2B-45A0-99B4-3E10735FC33B}"/>
              </a:ext>
            </a:extLst>
          </p:cNvPr>
          <p:cNvSpPr/>
          <p:nvPr/>
        </p:nvSpPr>
        <p:spPr>
          <a:xfrm>
            <a:off x="838200" y="4812430"/>
            <a:ext cx="3146705" cy="623820"/>
          </a:xfrm>
          <a:prstGeom prst="rightArrow">
            <a:avLst>
              <a:gd name="adj1" fmla="val 50000"/>
              <a:gd name="adj2" fmla="val 6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LIMITER LES DEPENSES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="" xmlns:a16="http://schemas.microsoft.com/office/drawing/2014/main" id="{BCCED10F-CFC3-421E-A7D1-8295E37F43FE}"/>
              </a:ext>
            </a:extLst>
          </p:cNvPr>
          <p:cNvSpPr/>
          <p:nvPr/>
        </p:nvSpPr>
        <p:spPr>
          <a:xfrm>
            <a:off x="711140" y="1367599"/>
            <a:ext cx="2173728" cy="606580"/>
          </a:xfrm>
          <a:prstGeom prst="rightArrow">
            <a:avLst>
              <a:gd name="adj1" fmla="val 50000"/>
              <a:gd name="adj2" fmla="val 6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158"/>
          </a:xfrm>
        </p:spPr>
        <p:txBody>
          <a:bodyPr/>
          <a:lstStyle/>
          <a:p>
            <a:r>
              <a:rPr lang="fr-FR" b="1" u="sng" dirty="0" smtClean="0"/>
              <a:t>Pistes Amélioration 2022</a:t>
            </a:r>
            <a:endParaRPr lang="fr-FR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AED777C-1ADE-46E4-9AFB-F1EB34796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760" y="376769"/>
            <a:ext cx="4713901" cy="6157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3600" b="1" u="sng" dirty="0" smtClean="0">
                <a:solidFill>
                  <a:srgbClr val="5FCBEF"/>
                </a:solidFill>
                <a:ea typeface="+mj-ea"/>
                <a:cs typeface="+mj-cs"/>
              </a:rPr>
              <a:t>Moyens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4395033C-3F85-4F8B-B3C9-DCC9434609D9}"/>
              </a:ext>
            </a:extLst>
          </p:cNvPr>
          <p:cNvSpPr txBox="1">
            <a:spLocks/>
          </p:cNvSpPr>
          <p:nvPr/>
        </p:nvSpPr>
        <p:spPr>
          <a:xfrm>
            <a:off x="711142" y="1535563"/>
            <a:ext cx="7413207" cy="1435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+</a:t>
            </a:r>
            <a:r>
              <a:rPr lang="fr-FR" dirty="0" smtClean="0"/>
              <a:t>AVENTURES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2600" dirty="0" smtClean="0"/>
              <a:t>en s’appuyant sur l’imaginaire développé par les </a:t>
            </a:r>
            <a:r>
              <a:rPr lang="fr-FR" sz="2600" dirty="0" err="1" smtClean="0"/>
              <a:t>respons</a:t>
            </a:r>
            <a:endParaRPr lang="fr-FR" sz="2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600" dirty="0" smtClean="0"/>
              <a:t>	+ de sorties du camp (</a:t>
            </a:r>
            <a:r>
              <a:rPr lang="fr-FR" sz="2600" dirty="0" err="1" smtClean="0"/>
              <a:t>rando</a:t>
            </a:r>
            <a:r>
              <a:rPr lang="fr-FR" sz="2600" dirty="0" smtClean="0"/>
              <a:t>/chantier solidaire)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="" xmlns:a16="http://schemas.microsoft.com/office/drawing/2014/main" id="{DCC30FE7-9A8E-4225-9BE5-27408CC45185}"/>
              </a:ext>
            </a:extLst>
          </p:cNvPr>
          <p:cNvSpPr txBox="1">
            <a:spLocks/>
          </p:cNvSpPr>
          <p:nvPr/>
        </p:nvSpPr>
        <p:spPr>
          <a:xfrm>
            <a:off x="711140" y="3679190"/>
            <a:ext cx="4672254" cy="124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aseline="-25000" dirty="0" smtClean="0"/>
              <a:t>+</a:t>
            </a:r>
            <a:r>
              <a:rPr lang="fr-FR" sz="2000" dirty="0" smtClean="0"/>
              <a:t> Participation aux </a:t>
            </a:r>
            <a:r>
              <a:rPr lang="fr-FR" sz="2000" dirty="0" err="1" smtClean="0"/>
              <a:t>evenements</a:t>
            </a:r>
            <a:r>
              <a:rPr lang="fr-FR" sz="2000" dirty="0" smtClean="0"/>
              <a:t> du village  (marché de </a:t>
            </a:r>
            <a:r>
              <a:rPr lang="fr-FR" sz="2000" dirty="0" err="1" smtClean="0"/>
              <a:t>noel</a:t>
            </a:r>
            <a:r>
              <a:rPr lang="fr-FR" sz="2000" dirty="0" smtClean="0"/>
              <a:t>/</a:t>
            </a:r>
            <a:r>
              <a:rPr lang="fr-FR" sz="2000" dirty="0" err="1" smtClean="0"/>
              <a:t>telethon</a:t>
            </a:r>
            <a:r>
              <a:rPr lang="fr-FR" sz="2000" dirty="0" smtClean="0"/>
              <a:t>/journée de la nature/</a:t>
            </a:r>
            <a:r>
              <a:rPr lang="fr-FR" sz="2000" dirty="0" smtClean="0">
                <a:solidFill>
                  <a:srgbClr val="FF0000"/>
                </a:solidFill>
              </a:rPr>
              <a:t>commémorations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="" xmlns:a16="http://schemas.microsoft.com/office/drawing/2014/main" id="{93BDFD98-B58A-4E8D-8211-AFA1C63FE343}"/>
              </a:ext>
            </a:extLst>
          </p:cNvPr>
          <p:cNvSpPr txBox="1">
            <a:spLocks/>
          </p:cNvSpPr>
          <p:nvPr/>
        </p:nvSpPr>
        <p:spPr>
          <a:xfrm>
            <a:off x="7523200" y="4875393"/>
            <a:ext cx="3047234" cy="695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7200" dirty="0">
                <a:solidFill>
                  <a:schemeClr val="accent1">
                    <a:lumMod val="75000"/>
                  </a:schemeClr>
                </a:solidFill>
              </a:rPr>
              <a:t>-utilise le </a:t>
            </a:r>
            <a:r>
              <a:rPr lang="fr-FR" sz="7200" dirty="0" err="1" smtClean="0">
                <a:solidFill>
                  <a:schemeClr val="accent1">
                    <a:lumMod val="75000"/>
                  </a:schemeClr>
                </a:solidFill>
              </a:rPr>
              <a:t>materiel</a:t>
            </a:r>
            <a:r>
              <a:rPr lang="fr-FR" sz="7200" dirty="0" smtClean="0">
                <a:solidFill>
                  <a:schemeClr val="accent1">
                    <a:lumMod val="75000"/>
                  </a:schemeClr>
                </a:solidFill>
              </a:rPr>
              <a:t> perso  </a:t>
            </a:r>
            <a:r>
              <a:rPr lang="fr-FR" sz="7200" dirty="0">
                <a:solidFill>
                  <a:schemeClr val="accent1">
                    <a:lumMod val="75000"/>
                  </a:schemeClr>
                </a:solidFill>
              </a:rPr>
              <a:t>des </a:t>
            </a:r>
            <a:r>
              <a:rPr lang="fr-FR" sz="7200" dirty="0" smtClean="0">
                <a:solidFill>
                  <a:schemeClr val="accent1">
                    <a:lumMod val="75000"/>
                  </a:schemeClr>
                </a:solidFill>
              </a:rPr>
              <a:t>responsables </a:t>
            </a:r>
            <a:r>
              <a:rPr lang="fr-FR" sz="7200" dirty="0">
                <a:solidFill>
                  <a:schemeClr val="accent1">
                    <a:lumMod val="75000"/>
                  </a:schemeClr>
                </a:solidFill>
              </a:rPr>
              <a:t>de groupe (voiture/remorque/récup)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15" name="Flèche : droite 14">
            <a:extLst>
              <a:ext uri="{FF2B5EF4-FFF2-40B4-BE49-F238E27FC236}">
                <a16:creationId xmlns="" xmlns:a16="http://schemas.microsoft.com/office/drawing/2014/main" id="{EADAE3DD-A2BC-44DA-9DA5-C35918A60535}"/>
              </a:ext>
            </a:extLst>
          </p:cNvPr>
          <p:cNvSpPr/>
          <p:nvPr/>
        </p:nvSpPr>
        <p:spPr>
          <a:xfrm>
            <a:off x="711140" y="2878597"/>
            <a:ext cx="3603283" cy="942482"/>
          </a:xfrm>
          <a:prstGeom prst="rightArrow">
            <a:avLst>
              <a:gd name="adj1" fmla="val 50000"/>
              <a:gd name="adj2" fmla="val 6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Encore + Présent à FUVEAU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="" xmlns:a16="http://schemas.microsoft.com/office/drawing/2014/main" id="{B3EF0C65-2D40-4771-A272-6DCD6BFE6546}"/>
              </a:ext>
            </a:extLst>
          </p:cNvPr>
          <p:cNvSpPr txBox="1">
            <a:spLocks/>
          </p:cNvSpPr>
          <p:nvPr/>
        </p:nvSpPr>
        <p:spPr>
          <a:xfrm>
            <a:off x="7523200" y="3610257"/>
            <a:ext cx="3571677" cy="604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BONNE RELATION AVEC LA MAIRIE + ASSOS DES COMMERCANTS 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="" xmlns:a16="http://schemas.microsoft.com/office/drawing/2014/main" id="{93BDFD98-B58A-4E8D-8211-AFA1C63FE343}"/>
              </a:ext>
            </a:extLst>
          </p:cNvPr>
          <p:cNvSpPr txBox="1">
            <a:spLocks/>
          </p:cNvSpPr>
          <p:nvPr/>
        </p:nvSpPr>
        <p:spPr>
          <a:xfrm>
            <a:off x="847526" y="6271377"/>
            <a:ext cx="4535868" cy="545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="" xmlns:a16="http://schemas.microsoft.com/office/drawing/2014/main" id="{B3EF0C65-2D40-4771-A272-6DCD6BFE6546}"/>
              </a:ext>
            </a:extLst>
          </p:cNvPr>
          <p:cNvSpPr txBox="1">
            <a:spLocks/>
          </p:cNvSpPr>
          <p:nvPr/>
        </p:nvSpPr>
        <p:spPr>
          <a:xfrm>
            <a:off x="7998622" y="1997249"/>
            <a:ext cx="3571677" cy="604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solidFill>
                  <a:srgbClr val="FF0000"/>
                </a:solidFill>
              </a:rPr>
              <a:t>RESPONS plus expérimentés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="" xmlns:a16="http://schemas.microsoft.com/office/drawing/2014/main" id="{4395033C-3F85-4F8B-B3C9-DCC9434609D9}"/>
              </a:ext>
            </a:extLst>
          </p:cNvPr>
          <p:cNvSpPr txBox="1">
            <a:spLocks/>
          </p:cNvSpPr>
          <p:nvPr/>
        </p:nvSpPr>
        <p:spPr>
          <a:xfrm>
            <a:off x="7523200" y="4144244"/>
            <a:ext cx="3137452" cy="438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solidFill>
                  <a:srgbClr val="FF0000"/>
                </a:solidFill>
              </a:rPr>
              <a:t>Demande de Local à </a:t>
            </a:r>
            <a:r>
              <a:rPr lang="fr-FR" dirty="0" err="1" smtClean="0">
                <a:solidFill>
                  <a:srgbClr val="FF0000"/>
                </a:solidFill>
              </a:rPr>
              <a:t>fuveau</a:t>
            </a:r>
            <a:endParaRPr lang="fr-FR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61" y="6114751"/>
            <a:ext cx="5937160" cy="796120"/>
          </a:xfrm>
          <a:prstGeom prst="rect">
            <a:avLst/>
          </a:prstGeom>
        </p:spPr>
      </p:pic>
      <p:sp>
        <p:nvSpPr>
          <p:cNvPr id="31" name="Flèche : droite 15">
            <a:extLst>
              <a:ext uri="{FF2B5EF4-FFF2-40B4-BE49-F238E27FC236}">
                <a16:creationId xmlns="" xmlns:a16="http://schemas.microsoft.com/office/drawing/2014/main" id="{2FB25797-0D2B-45A0-99B4-3E10735FC33B}"/>
              </a:ext>
            </a:extLst>
          </p:cNvPr>
          <p:cNvSpPr/>
          <p:nvPr/>
        </p:nvSpPr>
        <p:spPr>
          <a:xfrm>
            <a:off x="838199" y="5467203"/>
            <a:ext cx="3146705" cy="623820"/>
          </a:xfrm>
          <a:prstGeom prst="rightArrow">
            <a:avLst>
              <a:gd name="adj1" fmla="val 50000"/>
              <a:gd name="adj2" fmla="val 6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/>
                </a:solidFill>
              </a:rPr>
              <a:t>Augmenter les REVENUS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="" xmlns:a16="http://schemas.microsoft.com/office/drawing/2014/main" id="{93BDFD98-B58A-4E8D-8211-AFA1C63FE343}"/>
              </a:ext>
            </a:extLst>
          </p:cNvPr>
          <p:cNvSpPr txBox="1">
            <a:spLocks/>
          </p:cNvSpPr>
          <p:nvPr/>
        </p:nvSpPr>
        <p:spPr>
          <a:xfrm>
            <a:off x="7523200" y="5694102"/>
            <a:ext cx="4325902" cy="695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7200" dirty="0" smtClean="0">
                <a:solidFill>
                  <a:srgbClr val="FF0000"/>
                </a:solidFill>
              </a:rPr>
              <a:t>Mise en place </a:t>
            </a:r>
            <a:r>
              <a:rPr lang="fr-FR" sz="7200" dirty="0" smtClean="0">
                <a:solidFill>
                  <a:srgbClr val="FF0000"/>
                </a:solidFill>
              </a:rPr>
              <a:t>d’</a:t>
            </a:r>
            <a:r>
              <a:rPr lang="fr-FR" sz="7200" dirty="0" err="1" smtClean="0">
                <a:solidFill>
                  <a:srgbClr val="FF0000"/>
                </a:solidFill>
              </a:rPr>
              <a:t>evenements</a:t>
            </a:r>
            <a:endParaRPr lang="fr-FR" sz="7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7200" dirty="0" smtClean="0">
                <a:solidFill>
                  <a:srgbClr val="FF0000"/>
                </a:solidFill>
              </a:rPr>
              <a:t>Aide parents demandée</a:t>
            </a:r>
            <a:endParaRPr lang="fr-FR" sz="72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="" xmlns:a16="http://schemas.microsoft.com/office/drawing/2014/main" id="{DCC30FE7-9A8E-4225-9BE5-27408CC45185}"/>
              </a:ext>
            </a:extLst>
          </p:cNvPr>
          <p:cNvSpPr txBox="1">
            <a:spLocks/>
          </p:cNvSpPr>
          <p:nvPr/>
        </p:nvSpPr>
        <p:spPr>
          <a:xfrm>
            <a:off x="577287" y="5928514"/>
            <a:ext cx="4587141" cy="929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aseline="-25000" dirty="0" smtClean="0"/>
              <a:t>+</a:t>
            </a:r>
            <a:r>
              <a:rPr lang="fr-FR" sz="2000" dirty="0" smtClean="0"/>
              <a:t> Calendriers </a:t>
            </a:r>
            <a:r>
              <a:rPr lang="fr-FR" sz="2000" dirty="0" err="1" smtClean="0"/>
              <a:t>homemade</a:t>
            </a:r>
            <a:r>
              <a:rPr lang="fr-FR" sz="2000" dirty="0" smtClean="0"/>
              <a:t> /Papiers cadeaux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089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158"/>
          </a:xfrm>
        </p:spPr>
        <p:txBody>
          <a:bodyPr/>
          <a:lstStyle/>
          <a:p>
            <a:r>
              <a:rPr lang="fr-FR" dirty="0">
                <a:hlinkClick r:id="rId2" action="ppaction://hlinkfile"/>
              </a:rPr>
              <a:t>fuveau.eedf.fr/calendrier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fuveau.eedf.fr/calendrier/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128789" y="260061"/>
            <a:ext cx="9916731" cy="5899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>
                <a:solidFill>
                  <a:schemeClr val="bg1"/>
                </a:solidFill>
              </a:rPr>
              <a:t>ACTIVITES 2022/2023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Budget prévisionnel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AED777C-1ADE-46E4-9AFB-F1EB34796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81" y="3368702"/>
            <a:ext cx="10515600" cy="1148394"/>
          </a:xfrm>
        </p:spPr>
        <p:txBody>
          <a:bodyPr>
            <a:normAutofit/>
          </a:bodyPr>
          <a:lstStyle/>
          <a:p>
            <a:r>
              <a:rPr lang="fr-FR" dirty="0"/>
              <a:t>Forte augmentation du nombre d’enfants</a:t>
            </a:r>
          </a:p>
          <a:p>
            <a:r>
              <a:rPr lang="fr-FR" dirty="0"/>
              <a:t>Réouverture des week-end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="" xmlns:a16="http://schemas.microsoft.com/office/drawing/2014/main" id="{AFF46F1E-D3B9-4897-B372-DF56CE2F6FB4}"/>
              </a:ext>
            </a:extLst>
          </p:cNvPr>
          <p:cNvSpPr txBox="1">
            <a:spLocks/>
          </p:cNvSpPr>
          <p:nvPr/>
        </p:nvSpPr>
        <p:spPr>
          <a:xfrm>
            <a:off x="838200" y="5680016"/>
            <a:ext cx="10515600" cy="703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Investissements à prévoir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="" xmlns:a16="http://schemas.microsoft.com/office/drawing/2014/main" id="{F2065799-779E-4124-9AEE-A8E643050B7F}"/>
              </a:ext>
            </a:extLst>
          </p:cNvPr>
          <p:cNvSpPr/>
          <p:nvPr/>
        </p:nvSpPr>
        <p:spPr>
          <a:xfrm>
            <a:off x="5202314" y="4588120"/>
            <a:ext cx="648070" cy="970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="" xmlns:a16="http://schemas.microsoft.com/office/drawing/2014/main" id="{EF9747C5-0608-4816-9744-53BD898BD0C7}"/>
              </a:ext>
            </a:extLst>
          </p:cNvPr>
          <p:cNvSpPr txBox="1">
            <a:spLocks/>
          </p:cNvSpPr>
          <p:nvPr/>
        </p:nvSpPr>
        <p:spPr>
          <a:xfrm>
            <a:off x="706514" y="2114829"/>
            <a:ext cx="10515600" cy="1148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 err="1"/>
              <a:t>Effetif</a:t>
            </a:r>
            <a:r>
              <a:rPr lang="fr-FR" dirty="0"/>
              <a:t> + 300 %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9 enfants en 2020 -&gt; 32 enfants en 2021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480" y="6078828"/>
            <a:ext cx="7443381" cy="949360"/>
          </a:xfrm>
          <a:prstGeom prst="rect">
            <a:avLst/>
          </a:prstGeom>
        </p:spPr>
      </p:pic>
      <p:sp>
        <p:nvSpPr>
          <p:cNvPr id="1032" name="Rectangle 1031"/>
          <p:cNvSpPr/>
          <p:nvPr/>
        </p:nvSpPr>
        <p:spPr>
          <a:xfrm>
            <a:off x="2792154" y="0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Ordre du Jour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33" name="Espace réservé du contenu 1032"/>
          <p:cNvSpPr>
            <a:spLocks noGrp="1"/>
          </p:cNvSpPr>
          <p:nvPr>
            <p:ph sz="half" idx="1"/>
          </p:nvPr>
        </p:nvSpPr>
        <p:spPr>
          <a:xfrm>
            <a:off x="568345" y="871120"/>
            <a:ext cx="9850664" cy="5413770"/>
          </a:xfrm>
        </p:spPr>
        <p:txBody>
          <a:bodyPr>
            <a:noAutofit/>
          </a:bodyPr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COMPOSITION DU GROUPE EEDF FUVEAU	</a:t>
            </a:r>
          </a:p>
          <a:p>
            <a:pPr lvl="1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Enfants</a:t>
            </a:r>
          </a:p>
          <a:p>
            <a:pPr lvl="1"/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Respons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2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Présentation imaginaire</a:t>
            </a:r>
          </a:p>
          <a:p>
            <a:pPr lvl="1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Soutien Adulte</a:t>
            </a:r>
          </a:p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RAPPORT ACTIVITES 2021/22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FINANCES</a:t>
            </a:r>
          </a:p>
          <a:p>
            <a:pPr lvl="1"/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Resultats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2021</a:t>
            </a:r>
          </a:p>
          <a:p>
            <a:pPr lvl="1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Budget 2022</a:t>
            </a:r>
          </a:p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Objectifs Educatifs </a:t>
            </a:r>
          </a:p>
          <a:p>
            <a:pPr lvl="1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Les Développements : intellectuel/physique/affectif/social</a:t>
            </a:r>
          </a:p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Pistes amélioration 2022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AGENDA de l’année 2022/23 </a:t>
            </a:r>
          </a:p>
        </p:txBody>
      </p:sp>
    </p:spTree>
    <p:extLst>
      <p:ext uri="{BB962C8B-B14F-4D97-AF65-F5344CB8AC3E}">
        <p14:creationId xmlns:p14="http://schemas.microsoft.com/office/powerpoint/2010/main" val="306910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4400" r="5918" b="73334"/>
          <a:stretch/>
        </p:blipFill>
        <p:spPr>
          <a:xfrm>
            <a:off x="1450263" y="9141"/>
            <a:ext cx="9593813" cy="1484750"/>
          </a:xfrm>
        </p:spPr>
      </p:pic>
      <p:pic>
        <p:nvPicPr>
          <p:cNvPr id="20" name="Espace réservé du contenu 1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2" t="27152" b="43713"/>
          <a:stretch/>
        </p:blipFill>
        <p:spPr>
          <a:xfrm>
            <a:off x="5831534" y="1491696"/>
            <a:ext cx="4024669" cy="2288769"/>
          </a:xfrm>
        </p:spPr>
      </p:pic>
      <p:pic>
        <p:nvPicPr>
          <p:cNvPr id="21" name="Espace réservé du contenu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8" t="27320" r="28099" b="44694"/>
          <a:stretch/>
        </p:blipFill>
        <p:spPr>
          <a:xfrm>
            <a:off x="0" y="1930400"/>
            <a:ext cx="3030538" cy="2255838"/>
          </a:xfrm>
        </p:spPr>
      </p:pic>
      <p:sp>
        <p:nvSpPr>
          <p:cNvPr id="14" name="ZoneTexte 13"/>
          <p:cNvSpPr txBox="1"/>
          <p:nvPr/>
        </p:nvSpPr>
        <p:spPr>
          <a:xfrm>
            <a:off x="3754066" y="727374"/>
            <a:ext cx="54735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39 enfants de 8 à 15 ans</a:t>
            </a:r>
            <a:endParaRPr lang="fr-FR" sz="32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411" y="3153916"/>
            <a:ext cx="35416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Louveteaux (8-11 ans)</a:t>
            </a:r>
          </a:p>
          <a:p>
            <a:r>
              <a:rPr lang="fr-FR" dirty="0" smtClean="0"/>
              <a:t>16 enfants</a:t>
            </a:r>
          </a:p>
          <a:p>
            <a:r>
              <a:rPr lang="fr-FR" dirty="0" smtClean="0"/>
              <a:t>	7 filles et 9 garçons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326593" y="3036682"/>
            <a:ext cx="28178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16 enfants</a:t>
            </a:r>
          </a:p>
          <a:p>
            <a:r>
              <a:rPr lang="fr-FR" dirty="0" smtClean="0"/>
              <a:t>	7 filles et 9 garçons</a:t>
            </a:r>
            <a:endParaRPr lang="fr-FR" dirty="0"/>
          </a:p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t="19034" r="17586" b="15259"/>
          <a:stretch/>
        </p:blipFill>
        <p:spPr>
          <a:xfrm>
            <a:off x="1515269" y="4324404"/>
            <a:ext cx="960193" cy="93861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892036" y="5409754"/>
            <a:ext cx="27526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Veilleurs (11 ans)</a:t>
            </a:r>
          </a:p>
          <a:p>
            <a:r>
              <a:rPr lang="fr-FR" dirty="0" smtClean="0"/>
              <a:t>7 enfants</a:t>
            </a:r>
          </a:p>
          <a:p>
            <a:r>
              <a:rPr lang="fr-FR" dirty="0" smtClean="0"/>
              <a:t>	5 filles et 2 garçons</a:t>
            </a:r>
            <a:endParaRPr lang="fr-FR" dirty="0"/>
          </a:p>
        </p:txBody>
      </p:sp>
      <p:sp>
        <p:nvSpPr>
          <p:cNvPr id="22" name="Virage 21"/>
          <p:cNvSpPr/>
          <p:nvPr/>
        </p:nvSpPr>
        <p:spPr>
          <a:xfrm flipV="1">
            <a:off x="461444" y="4056076"/>
            <a:ext cx="861184" cy="1133342"/>
          </a:xfrm>
          <a:prstGeom prst="bentArrow">
            <a:avLst>
              <a:gd name="adj1" fmla="val 14532"/>
              <a:gd name="adj2" fmla="val 25000"/>
              <a:gd name="adj3" fmla="val 25000"/>
              <a:gd name="adj4" fmla="val 45245"/>
            </a:avLst>
          </a:prstGeom>
          <a:solidFill>
            <a:srgbClr val="4994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aphicFrame>
        <p:nvGraphicFramePr>
          <p:cNvPr id="1027" name="Graphique 1026"/>
          <p:cNvGraphicFramePr/>
          <p:nvPr/>
        </p:nvGraphicFramePr>
        <p:xfrm>
          <a:off x="4335643" y="3780465"/>
          <a:ext cx="5357642" cy="282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ZoneTexte 35"/>
          <p:cNvSpPr txBox="1"/>
          <p:nvPr/>
        </p:nvSpPr>
        <p:spPr>
          <a:xfrm rot="19417370">
            <a:off x="9978670" y="3088258"/>
            <a:ext cx="19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Objectif : 50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 en 2023 ??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30" name="Image 10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40811">
            <a:off x="9427026" y="4134067"/>
            <a:ext cx="1244268" cy="33832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1" y="6412934"/>
            <a:ext cx="2803486" cy="4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4400" r="5918" b="73334"/>
          <a:stretch/>
        </p:blipFill>
        <p:spPr>
          <a:xfrm>
            <a:off x="1540382" y="238095"/>
            <a:ext cx="9593813" cy="1484750"/>
          </a:xfrm>
        </p:spPr>
      </p:pic>
      <p:pic>
        <p:nvPicPr>
          <p:cNvPr id="20" name="Espace réservé du contenu 1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92" t="26894" r="13043" b="52991"/>
          <a:stretch/>
        </p:blipFill>
        <p:spPr>
          <a:xfrm>
            <a:off x="8276967" y="1680675"/>
            <a:ext cx="1838981" cy="1295211"/>
          </a:xfrm>
        </p:spPr>
      </p:pic>
      <p:pic>
        <p:nvPicPr>
          <p:cNvPr id="21" name="Espace réservé du contenu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8" t="27320" r="28099" b="44694"/>
          <a:stretch/>
        </p:blipFill>
        <p:spPr>
          <a:xfrm>
            <a:off x="115591" y="2307294"/>
            <a:ext cx="3030538" cy="2255838"/>
          </a:xfrm>
        </p:spPr>
      </p:pic>
      <p:sp>
        <p:nvSpPr>
          <p:cNvPr id="14" name="ZoneTexte 13"/>
          <p:cNvSpPr txBox="1"/>
          <p:nvPr/>
        </p:nvSpPr>
        <p:spPr>
          <a:xfrm>
            <a:off x="3600527" y="943971"/>
            <a:ext cx="54735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7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Respons</a:t>
            </a:r>
            <a:endParaRPr lang="fr-FR" sz="32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05565" y="3577342"/>
            <a:ext cx="5222192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Louveteaux (8-11 ans)</a:t>
            </a:r>
          </a:p>
          <a:p>
            <a:r>
              <a:rPr lang="fr-FR" dirty="0"/>
              <a:t>	</a:t>
            </a:r>
            <a:r>
              <a:rPr lang="fr-FR" dirty="0" smtClean="0"/>
              <a:t>Nans = BAFA complet </a:t>
            </a:r>
          </a:p>
          <a:p>
            <a:r>
              <a:rPr lang="fr-FR" dirty="0" smtClean="0"/>
              <a:t>	Néo </a:t>
            </a:r>
            <a:r>
              <a:rPr lang="fr-FR" dirty="0"/>
              <a:t>= Aide </a:t>
            </a:r>
            <a:r>
              <a:rPr lang="fr-FR" dirty="0" err="1"/>
              <a:t>Respons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405278" y="2981270"/>
            <a:ext cx="2989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Jean = BAFA en cours</a:t>
            </a:r>
          </a:p>
          <a:p>
            <a:r>
              <a:rPr lang="fr-FR" dirty="0" smtClean="0"/>
              <a:t>Chloé A. = BAFA 04/23</a:t>
            </a:r>
            <a:endParaRPr lang="fr-FR" dirty="0"/>
          </a:p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t="19034" r="17586" b="15259"/>
          <a:stretch/>
        </p:blipFill>
        <p:spPr>
          <a:xfrm>
            <a:off x="4942745" y="2420605"/>
            <a:ext cx="960193" cy="93861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4154764" y="3567917"/>
            <a:ext cx="30575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Veilleurs (11 ans)</a:t>
            </a:r>
          </a:p>
          <a:p>
            <a:r>
              <a:rPr lang="fr-FR" dirty="0" smtClean="0"/>
              <a:t>	Chloé B. = </a:t>
            </a:r>
            <a:r>
              <a:rPr lang="fr-FR" dirty="0" err="1" smtClean="0"/>
              <a:t>Bafa</a:t>
            </a:r>
            <a:r>
              <a:rPr lang="fr-FR" dirty="0" smtClean="0"/>
              <a:t> 04/23</a:t>
            </a:r>
          </a:p>
          <a:p>
            <a:r>
              <a:rPr lang="fr-FR" dirty="0" smtClean="0"/>
              <a:t>	Romain = </a:t>
            </a:r>
            <a:r>
              <a:rPr lang="fr-FR" dirty="0" err="1" smtClean="0"/>
              <a:t>Bafa</a:t>
            </a:r>
            <a:r>
              <a:rPr lang="fr-FR" dirty="0" smtClean="0"/>
              <a:t> en cours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5" y="4889375"/>
            <a:ext cx="1274174" cy="13656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758" y="4831261"/>
            <a:ext cx="1111729" cy="14493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64" y="4791841"/>
            <a:ext cx="1268078" cy="14692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055" y="4825492"/>
            <a:ext cx="1387933" cy="14550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278" y="3738773"/>
            <a:ext cx="1173579" cy="14719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918" y="3789863"/>
            <a:ext cx="1140507" cy="14208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270" y="6410683"/>
            <a:ext cx="2274055" cy="3383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16145" y="6448675"/>
            <a:ext cx="434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Respons</a:t>
            </a:r>
            <a:r>
              <a:rPr lang="fr-FR" b="1" dirty="0" smtClean="0"/>
              <a:t> « Volant »  </a:t>
            </a:r>
            <a:r>
              <a:rPr lang="fr-FR" dirty="0" smtClean="0"/>
              <a:t>Lukas = BAFA 04/23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680" y="5279749"/>
            <a:ext cx="1268663" cy="146926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8705421" y="533766"/>
            <a:ext cx="323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 recruter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des  </a:t>
            </a:r>
            <a:r>
              <a:rPr lang="fr-FR" b="1" dirty="0" err="1" smtClean="0">
                <a:solidFill>
                  <a:srgbClr val="FF0000"/>
                </a:solidFill>
              </a:rPr>
              <a:t>respons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dirty="0" err="1" smtClean="0">
                <a:solidFill>
                  <a:srgbClr val="FF0000"/>
                </a:solidFill>
              </a:rPr>
              <a:t>te</a:t>
            </a:r>
            <a:r>
              <a:rPr lang="fr-FR" b="1" dirty="0" smtClean="0">
                <a:solidFill>
                  <a:srgbClr val="FF0000"/>
                </a:solidFill>
              </a:rPr>
              <a:t> l’année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6969" flipH="1">
            <a:off x="10647629" y="1636981"/>
            <a:ext cx="1189138" cy="33832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3" y="6330223"/>
            <a:ext cx="2852406" cy="4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4400" r="5918" b="73334"/>
          <a:stretch/>
        </p:blipFill>
        <p:spPr>
          <a:xfrm>
            <a:off x="1540382" y="238095"/>
            <a:ext cx="9593813" cy="1484750"/>
          </a:xfr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5" y="366107"/>
            <a:ext cx="11134195" cy="63529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266467" y="366107"/>
            <a:ext cx="61416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L’IMAGINAIRE 2022 :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216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63855"/>
              </p:ext>
            </p:extLst>
          </p:nvPr>
        </p:nvGraphicFramePr>
        <p:xfrm>
          <a:off x="88900" y="1985827"/>
          <a:ext cx="11926428" cy="355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738"/>
                <a:gridCol w="1987738"/>
                <a:gridCol w="1987738"/>
                <a:gridCol w="1987738"/>
                <a:gridCol w="1987738"/>
                <a:gridCol w="1987738"/>
              </a:tblGrid>
              <a:tr h="20236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Responsable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groupe </a:t>
                      </a:r>
                    </a:p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Responsable </a:t>
                      </a:r>
                    </a:p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sanitaire</a:t>
                      </a:r>
                    </a:p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Responsable</a:t>
                      </a:r>
                    </a:p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Admin</a:t>
                      </a:r>
                    </a:p>
                    <a:p>
                      <a:pPr algn="ctr"/>
                      <a:r>
                        <a:rPr lang="fr-FR" sz="1800" b="1" baseline="-25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fr-FR" sz="1800" b="1" baseline="-25000" dirty="0" err="1" smtClean="0">
                          <a:solidFill>
                            <a:schemeClr val="tx1"/>
                          </a:solidFill>
                        </a:rPr>
                        <a:t>calendiers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Responsable </a:t>
                      </a:r>
                    </a:p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Intendance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Responsable</a:t>
                      </a:r>
                    </a:p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péda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800" b="1" baseline="-25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tréso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dir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de camp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Responsable</a:t>
                      </a:r>
                    </a:p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Evenements</a:t>
                      </a:r>
                      <a:endParaRPr lang="fr-FR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321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VIRGINIE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SEVERINE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KARINE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STEF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NATHALIE </a:t>
                      </a:r>
                      <a:endParaRPr lang="fr-FR" dirty="0"/>
                    </a:p>
                  </a:txBody>
                  <a:tcPr/>
                </a:tc>
              </a:tr>
              <a:tr h="61321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Badine Powell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Anti-sceptique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 lâche</a:t>
                      </a:r>
                      <a:r>
                        <a:rPr lang="fr-FR" baseline="0" dirty="0" smtClean="0"/>
                        <a:t> rien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Shiva-Photographe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La Boss cumularde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trouvé</a:t>
                      </a:r>
                      <a:r>
                        <a:rPr lang="fr-FR" baseline="0" dirty="0" smtClean="0"/>
                        <a:t> un lieu à un ex PDG de </a:t>
                      </a:r>
                      <a:r>
                        <a:rPr lang="fr-FR" baseline="0" dirty="0" err="1" smtClean="0"/>
                        <a:t>renault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4400" r="5918" b="73334"/>
          <a:stretch/>
        </p:blipFill>
        <p:spPr>
          <a:xfrm>
            <a:off x="1540382" y="238095"/>
            <a:ext cx="9593813" cy="1484750"/>
          </a:xfrm>
        </p:spPr>
      </p:pic>
      <p:sp>
        <p:nvSpPr>
          <p:cNvPr id="14" name="ZoneTexte 13"/>
          <p:cNvSpPr txBox="1"/>
          <p:nvPr/>
        </p:nvSpPr>
        <p:spPr>
          <a:xfrm>
            <a:off x="3600527" y="943971"/>
            <a:ext cx="54735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RESPONSABLES du GROUPE</a:t>
            </a:r>
            <a:endParaRPr lang="fr-FR" sz="3200" b="1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/>
          <a:srcRect l="-640" t="85189" r="80448" b="-363"/>
          <a:stretch/>
        </p:blipFill>
        <p:spPr>
          <a:xfrm>
            <a:off x="4568211" y="3203264"/>
            <a:ext cx="800100" cy="5969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85" t="85835" r="51923" b="-1009"/>
          <a:stretch/>
        </p:blipFill>
        <p:spPr>
          <a:xfrm>
            <a:off x="2599711" y="3203264"/>
            <a:ext cx="800100" cy="5969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/>
          <a:srcRect l="26603" t="29013" r="53205" b="55813"/>
          <a:stretch/>
        </p:blipFill>
        <p:spPr>
          <a:xfrm>
            <a:off x="6536711" y="3203264"/>
            <a:ext cx="800100" cy="5969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44" t="2539" r="52564" b="82287"/>
          <a:stretch/>
        </p:blipFill>
        <p:spPr>
          <a:xfrm>
            <a:off x="8567380" y="3261846"/>
            <a:ext cx="800100" cy="5969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4" t="56455" r="52244" b="28371"/>
          <a:stretch/>
        </p:blipFill>
        <p:spPr>
          <a:xfrm>
            <a:off x="10734145" y="3261846"/>
            <a:ext cx="800100" cy="5969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/>
          <a:srcRect l="54807" t="925" r="25001" b="83901"/>
          <a:stretch/>
        </p:blipFill>
        <p:spPr>
          <a:xfrm>
            <a:off x="631211" y="3203264"/>
            <a:ext cx="800100" cy="5969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627" y="6264079"/>
            <a:ext cx="3393319" cy="5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158"/>
          </a:xfrm>
        </p:spPr>
        <p:txBody>
          <a:bodyPr/>
          <a:lstStyle/>
          <a:p>
            <a:r>
              <a:rPr lang="fr-FR" dirty="0">
                <a:hlinkClick r:id="rId2" action="ppaction://hlinkfile"/>
              </a:rPr>
              <a:t>fuveau.eedf.fr/calendrier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https://fuveau.eedf.fr/photos/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4E161787-B0C8-4697-8B02-CD5F7CB8DD94}"/>
              </a:ext>
            </a:extLst>
          </p:cNvPr>
          <p:cNvSpPr txBox="1">
            <a:spLocks/>
          </p:cNvSpPr>
          <p:nvPr/>
        </p:nvSpPr>
        <p:spPr>
          <a:xfrm>
            <a:off x="128789" y="260061"/>
            <a:ext cx="9916731" cy="5899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 smtClean="0">
                <a:solidFill>
                  <a:schemeClr val="bg1"/>
                </a:solidFill>
              </a:rPr>
              <a:t>RAPPORT ACTIVITES 2021/2022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23"/>
          <a:stretch/>
        </p:blipFill>
        <p:spPr>
          <a:xfrm>
            <a:off x="2672106" y="0"/>
            <a:ext cx="7193643" cy="683986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20788" y="5249387"/>
            <a:ext cx="22192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dons -66% de </a:t>
            </a:r>
            <a:r>
              <a:rPr lang="fr-FR" b="1" dirty="0" err="1" smtClean="0">
                <a:solidFill>
                  <a:srgbClr val="FF0000"/>
                </a:solidFill>
              </a:rPr>
              <a:t>deduction</a:t>
            </a:r>
            <a:r>
              <a:rPr lang="fr-FR" b="1" dirty="0" smtClean="0">
                <a:solidFill>
                  <a:srgbClr val="FF0000"/>
                </a:solidFill>
              </a:rPr>
              <a:t> fiscale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51582" flipH="1">
            <a:off x="432021" y="4639189"/>
            <a:ext cx="980866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652" y="2907747"/>
            <a:ext cx="1938696" cy="10425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94"/>
          <a:stretch/>
        </p:blipFill>
        <p:spPr>
          <a:xfrm>
            <a:off x="1298317" y="0"/>
            <a:ext cx="7345405" cy="68579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10495" flipH="1">
            <a:off x="7636209" y="5766108"/>
            <a:ext cx="1305778" cy="3383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40863" y="5554706"/>
            <a:ext cx="2219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Subv</a:t>
            </a:r>
            <a:r>
              <a:rPr lang="fr-FR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b="1" dirty="0" smtClean="0">
                <a:solidFill>
                  <a:srgbClr val="FF0000"/>
                </a:solidFill>
              </a:rPr>
              <a:t>ctions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40" t="14214" r="36333" b="24511"/>
          <a:stretch/>
        </p:blipFill>
        <p:spPr>
          <a:xfrm>
            <a:off x="10057216" y="3662266"/>
            <a:ext cx="1937736" cy="28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4507</TotalTime>
  <Words>403</Words>
  <Application>Microsoft Office PowerPoint</Application>
  <PresentationFormat>Grand écran</PresentationFormat>
  <Paragraphs>151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Berlin Sans FB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fuveau.eedf.fr/calendrier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Pistes Amélioration 2022</vt:lpstr>
      <vt:lpstr>fuveau.eedf.fr/calendrier</vt:lpstr>
      <vt:lpstr>Budget prévisionnel 2022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 du 27 novembre 2021</dc:title>
  <dc:creator>Stephanie GAILLARD</dc:creator>
  <cp:lastModifiedBy>Stephanie GAILLARD</cp:lastModifiedBy>
  <cp:revision>85</cp:revision>
  <dcterms:created xsi:type="dcterms:W3CDTF">2021-11-14T14:20:23Z</dcterms:created>
  <dcterms:modified xsi:type="dcterms:W3CDTF">2022-11-11T17:59:08Z</dcterms:modified>
</cp:coreProperties>
</file>